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1" r:id="rId3"/>
    <p:sldId id="258" r:id="rId4"/>
    <p:sldId id="283" r:id="rId5"/>
    <p:sldId id="259" r:id="rId6"/>
    <p:sldId id="284" r:id="rId7"/>
    <p:sldId id="285" r:id="rId8"/>
    <p:sldId id="286" r:id="rId9"/>
    <p:sldId id="287" r:id="rId10"/>
    <p:sldId id="289" r:id="rId11"/>
    <p:sldId id="290" r:id="rId12"/>
    <p:sldId id="282" r:id="rId13"/>
    <p:sldId id="267" r:id="rId14"/>
    <p:sldId id="269" r:id="rId15"/>
    <p:sldId id="270" r:id="rId16"/>
    <p:sldId id="273" r:id="rId17"/>
    <p:sldId id="276" r:id="rId18"/>
    <p:sldId id="277" r:id="rId19"/>
    <p:sldId id="278" r:id="rId20"/>
    <p:sldId id="280" r:id="rId21"/>
    <p:sldId id="274" r:id="rId22"/>
    <p:sldId id="288" r:id="rId23"/>
    <p:sldId id="279"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67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DEA299-BD79-400B-8650-B7A5CA4B1DC1}"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5DDD7-0A4B-49D5-8B0F-1143002B3250}"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EA299-BD79-400B-8650-B7A5CA4B1DC1}"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5DDD7-0A4B-49D5-8B0F-1143002B325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DDEA299-BD79-400B-8650-B7A5CA4B1DC1}"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5DDD7-0A4B-49D5-8B0F-1143002B3250}"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DEA299-BD79-400B-8650-B7A5CA4B1DC1}"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5DDD7-0A4B-49D5-8B0F-1143002B3250}"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DEA299-BD79-400B-8650-B7A5CA4B1DC1}" type="datetimeFigureOut">
              <a:rPr lang="en-GB" smtClean="0"/>
              <a:t>11/09/2020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E5DDD7-0A4B-49D5-8B0F-1143002B3250}"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DDEA299-BD79-400B-8650-B7A5CA4B1DC1}"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E5DDD7-0A4B-49D5-8B0F-1143002B3250}"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DEA299-BD79-400B-8650-B7A5CA4B1DC1}" type="datetimeFigureOut">
              <a:rPr lang="en-GB" smtClean="0"/>
              <a:t>11/09/2020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E5DDD7-0A4B-49D5-8B0F-1143002B3250}"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DEA299-BD79-400B-8650-B7A5CA4B1DC1}" type="datetimeFigureOut">
              <a:rPr lang="en-GB" smtClean="0"/>
              <a:t>11/09/2020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E5DDD7-0A4B-49D5-8B0F-1143002B325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DDEA299-BD79-400B-8650-B7A5CA4B1DC1}" type="datetimeFigureOut">
              <a:rPr lang="en-GB" smtClean="0"/>
              <a:t>11/09/2020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E5DDD7-0A4B-49D5-8B0F-1143002B325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DDEA299-BD79-400B-8650-B7A5CA4B1DC1}"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E5DDD7-0A4B-49D5-8B0F-1143002B3250}"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EA299-BD79-400B-8650-B7A5CA4B1DC1}" type="datetimeFigureOut">
              <a:rPr lang="en-GB" smtClean="0"/>
              <a:t>11/09/2020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E5DDD7-0A4B-49D5-8B0F-1143002B3250}"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DDEA299-BD79-400B-8650-B7A5CA4B1DC1}" type="datetimeFigureOut">
              <a:rPr lang="en-GB" smtClean="0"/>
              <a:t>11/09/2020</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EE5DDD7-0A4B-49D5-8B0F-1143002B3250}"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stfrancispsdrumaroad.com"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404864"/>
          </a:xfrm>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smtClean="0"/>
              <a:t>Primary 2/3  Curriculum Meeting </a:t>
            </a:r>
            <a:endParaRPr lang="en-GB" dirty="0"/>
          </a:p>
        </p:txBody>
      </p:sp>
      <p:sp>
        <p:nvSpPr>
          <p:cNvPr id="3" name="Subtitle 2"/>
          <p:cNvSpPr>
            <a:spLocks noGrp="1"/>
          </p:cNvSpPr>
          <p:nvPr>
            <p:ph type="subTitle" idx="1"/>
          </p:nvPr>
        </p:nvSpPr>
        <p:spPr>
          <a:xfrm>
            <a:off x="1371600" y="4365104"/>
            <a:ext cx="6400800" cy="1273696"/>
          </a:xfrm>
        </p:spPr>
        <p:txBody>
          <a:bodyPr>
            <a:normAutofit/>
          </a:bodyPr>
          <a:lstStyle/>
          <a:p>
            <a:r>
              <a:rPr lang="en-GB" sz="4400" dirty="0" smtClean="0"/>
              <a:t>September 2020</a:t>
            </a:r>
            <a:endParaRPr lang="en-GB"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60648"/>
            <a:ext cx="2540777" cy="2534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493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P.2 Work with Mrs Leitch</a:t>
            </a:r>
            <a:endParaRPr lang="en-GB" dirty="0"/>
          </a:p>
        </p:txBody>
      </p:sp>
      <p:sp>
        <p:nvSpPr>
          <p:cNvPr id="3" name="TextBox 2"/>
          <p:cNvSpPr txBox="1"/>
          <p:nvPr/>
        </p:nvSpPr>
        <p:spPr>
          <a:xfrm>
            <a:off x="395536" y="1628800"/>
            <a:ext cx="8280920" cy="5078313"/>
          </a:xfrm>
          <a:prstGeom prst="rect">
            <a:avLst/>
          </a:prstGeom>
          <a:noFill/>
        </p:spPr>
        <p:txBody>
          <a:bodyPr wrap="square" rtlCol="0">
            <a:spAutoFit/>
          </a:bodyPr>
          <a:lstStyle/>
          <a:p>
            <a:r>
              <a:rPr lang="en-GB" b="1" dirty="0"/>
              <a:t>Literacy</a:t>
            </a:r>
            <a:r>
              <a:rPr lang="en-GB" b="1" u="sng" dirty="0"/>
              <a:t> </a:t>
            </a:r>
            <a:endParaRPr lang="en-GB" dirty="0"/>
          </a:p>
          <a:p>
            <a:r>
              <a:rPr lang="en-GB" b="1" u="sng" dirty="0"/>
              <a:t>Revision: Letters/Phonics:</a:t>
            </a:r>
            <a:endParaRPr lang="en-GB" dirty="0"/>
          </a:p>
          <a:p>
            <a:r>
              <a:rPr lang="en-GB" b="1" dirty="0"/>
              <a:t>A, E, I, O, U, S, A, T, I, P, N, C, K, E, H, R, M, D, G, O, U, L, F, B, J, Z, W, Y, X </a:t>
            </a:r>
            <a:endParaRPr lang="en-GB" dirty="0"/>
          </a:p>
          <a:p>
            <a:r>
              <a:rPr lang="en-GB" b="1" dirty="0"/>
              <a:t> </a:t>
            </a:r>
            <a:endParaRPr lang="en-GB" dirty="0"/>
          </a:p>
          <a:p>
            <a:r>
              <a:rPr lang="en-GB" dirty="0"/>
              <a:t>*Action and jingle for each sound</a:t>
            </a:r>
          </a:p>
          <a:p>
            <a:r>
              <a:rPr lang="en-GB" dirty="0"/>
              <a:t>*Letter formation </a:t>
            </a:r>
          </a:p>
          <a:p>
            <a:r>
              <a:rPr lang="en-GB" dirty="0"/>
              <a:t>*Naming words that begin with each sound</a:t>
            </a:r>
          </a:p>
          <a:p>
            <a:r>
              <a:rPr lang="en-GB" dirty="0"/>
              <a:t>*Vowels as the middle sound and write the missing vowels</a:t>
            </a:r>
          </a:p>
          <a:p>
            <a:r>
              <a:rPr lang="en-GB" dirty="0"/>
              <a:t>*Activities: word/picture match, initial sound/picture match activities, alphabet jigsaw</a:t>
            </a:r>
          </a:p>
          <a:p>
            <a:r>
              <a:rPr lang="en-GB" dirty="0"/>
              <a:t>*Writing initial and ending sounds for given words</a:t>
            </a:r>
          </a:p>
          <a:p>
            <a:r>
              <a:rPr lang="en-GB" dirty="0"/>
              <a:t>*CVC words: writing words beginning or containing these letters, fill in missing letters-consonants</a:t>
            </a:r>
          </a:p>
          <a:p>
            <a:r>
              <a:rPr lang="en-GB" dirty="0"/>
              <a:t>*Word blending CVC words (possibly CCVC)</a:t>
            </a:r>
          </a:p>
          <a:p>
            <a:r>
              <a:rPr lang="en-GB" dirty="0"/>
              <a:t>*Spelling CVC words (possibly CCVC)</a:t>
            </a:r>
          </a:p>
          <a:p>
            <a:r>
              <a:rPr lang="en-GB" dirty="0"/>
              <a:t>*Picture/word match and spell </a:t>
            </a:r>
          </a:p>
          <a:p>
            <a:r>
              <a:rPr lang="en-GB" dirty="0"/>
              <a:t>*Pie Corbett Reading Spine Books Year 1 (P2) </a:t>
            </a:r>
          </a:p>
          <a:p>
            <a:r>
              <a:rPr lang="en-GB" dirty="0"/>
              <a:t>*Spellings: Prime-Ed Book A: Units 1, 2, 3 and 4</a:t>
            </a:r>
          </a:p>
        </p:txBody>
      </p:sp>
    </p:spTree>
    <p:extLst>
      <p:ext uri="{BB962C8B-B14F-4D97-AF65-F5344CB8AC3E}">
        <p14:creationId xmlns:p14="http://schemas.microsoft.com/office/powerpoint/2010/main" val="45468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P.2 Work with Mrs Leitch</a:t>
            </a:r>
          </a:p>
        </p:txBody>
      </p:sp>
      <p:sp>
        <p:nvSpPr>
          <p:cNvPr id="3" name="Text Placeholder 2"/>
          <p:cNvSpPr>
            <a:spLocks noGrp="1"/>
          </p:cNvSpPr>
          <p:nvPr>
            <p:ph type="body" idx="1"/>
          </p:nvPr>
        </p:nvSpPr>
        <p:spPr>
          <a:xfrm>
            <a:off x="676655" y="2678114"/>
            <a:ext cx="7790561" cy="639762"/>
          </a:xfrm>
        </p:spPr>
        <p:txBody>
          <a:bodyPr>
            <a:noAutofit/>
          </a:bodyPr>
          <a:lstStyle/>
          <a:p>
            <a:r>
              <a:rPr lang="en-GB" sz="3600" b="1" dirty="0" smtClean="0"/>
              <a:t>Numeracy</a:t>
            </a:r>
            <a:endParaRPr lang="en-GB" sz="3600" b="1" dirty="0"/>
          </a:p>
        </p:txBody>
      </p:sp>
      <p:sp>
        <p:nvSpPr>
          <p:cNvPr id="4" name="Content Placeholder 3"/>
          <p:cNvSpPr>
            <a:spLocks noGrp="1"/>
          </p:cNvSpPr>
          <p:nvPr>
            <p:ph sz="half" idx="2"/>
          </p:nvPr>
        </p:nvSpPr>
        <p:spPr/>
        <p:txBody>
          <a:bodyPr>
            <a:normAutofit fontScale="77500" lnSpcReduction="20000"/>
          </a:bodyPr>
          <a:lstStyle/>
          <a:p>
            <a:r>
              <a:rPr lang="en-GB" b="1" u="sng" dirty="0"/>
              <a:t>*Mental Maths</a:t>
            </a:r>
            <a:endParaRPr lang="en-GB" dirty="0"/>
          </a:p>
          <a:p>
            <a:r>
              <a:rPr lang="en-GB" dirty="0"/>
              <a:t>-counting 0-20 and 20-0</a:t>
            </a:r>
          </a:p>
          <a:p>
            <a:r>
              <a:rPr lang="en-GB" dirty="0"/>
              <a:t>-counting on from any number up to 20</a:t>
            </a:r>
          </a:p>
          <a:p>
            <a:r>
              <a:rPr lang="en-GB" dirty="0"/>
              <a:t>-adding on one to any number within 20</a:t>
            </a:r>
          </a:p>
          <a:p>
            <a:r>
              <a:rPr lang="en-GB" dirty="0"/>
              <a:t>-2’s to 20</a:t>
            </a:r>
          </a:p>
          <a:p>
            <a:r>
              <a:rPr lang="en-GB" dirty="0"/>
              <a:t>-5’s to 50</a:t>
            </a:r>
          </a:p>
          <a:p>
            <a:r>
              <a:rPr lang="en-GB" dirty="0"/>
              <a:t>-10’s to 100</a:t>
            </a:r>
          </a:p>
          <a:p>
            <a:r>
              <a:rPr lang="en-GB" dirty="0"/>
              <a:t>-doubles to 10+10</a:t>
            </a:r>
          </a:p>
          <a:p>
            <a:r>
              <a:rPr lang="en-GB" dirty="0"/>
              <a:t>-halves to 20</a:t>
            </a:r>
          </a:p>
          <a:p>
            <a:endParaRPr lang="en-GB" dirty="0"/>
          </a:p>
        </p:txBody>
      </p:sp>
      <p:sp>
        <p:nvSpPr>
          <p:cNvPr id="6" name="Content Placeholder 5"/>
          <p:cNvSpPr>
            <a:spLocks noGrp="1"/>
          </p:cNvSpPr>
          <p:nvPr>
            <p:ph sz="quarter" idx="4"/>
          </p:nvPr>
        </p:nvSpPr>
        <p:spPr/>
        <p:txBody>
          <a:bodyPr>
            <a:normAutofit fontScale="92500" lnSpcReduction="10000"/>
          </a:bodyPr>
          <a:lstStyle/>
          <a:p>
            <a:r>
              <a:rPr lang="en-GB" b="1" u="sng" dirty="0"/>
              <a:t>Number</a:t>
            </a:r>
            <a:endParaRPr lang="en-GB" dirty="0"/>
          </a:p>
          <a:p>
            <a:r>
              <a:rPr lang="en-GB" dirty="0"/>
              <a:t>*Revision numbers 1-10</a:t>
            </a:r>
          </a:p>
          <a:p>
            <a:r>
              <a:rPr lang="en-GB" dirty="0"/>
              <a:t>*Counting sets to 20/estimation</a:t>
            </a:r>
          </a:p>
          <a:p>
            <a:r>
              <a:rPr lang="en-GB" dirty="0"/>
              <a:t>*Writing/ordering numbers to 20-missing numbers within 20 </a:t>
            </a:r>
          </a:p>
          <a:p>
            <a:r>
              <a:rPr lang="en-GB" dirty="0"/>
              <a:t>*Addition within 10/20</a:t>
            </a:r>
          </a:p>
          <a:p>
            <a:r>
              <a:rPr lang="en-GB" dirty="0"/>
              <a:t>*Subtraction within 10/20</a:t>
            </a:r>
          </a:p>
          <a:p>
            <a:r>
              <a:rPr lang="en-GB" dirty="0"/>
              <a:t>*Double and halves to 20</a:t>
            </a:r>
          </a:p>
          <a:p>
            <a:endParaRPr lang="en-GB" dirty="0"/>
          </a:p>
        </p:txBody>
      </p:sp>
    </p:spTree>
    <p:extLst>
      <p:ext uri="{BB962C8B-B14F-4D97-AF65-F5344CB8AC3E}">
        <p14:creationId xmlns:p14="http://schemas.microsoft.com/office/powerpoint/2010/main" val="394355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Growth </a:t>
            </a:r>
            <a:r>
              <a:rPr lang="en-GB" dirty="0" err="1" smtClean="0"/>
              <a:t>Mindset</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3892" y="1591056"/>
            <a:ext cx="6516216" cy="4887162"/>
          </a:xfrm>
          <a:prstGeom prst="rect">
            <a:avLst/>
          </a:prstGeom>
        </p:spPr>
      </p:pic>
    </p:spTree>
    <p:extLst>
      <p:ext uri="{BB962C8B-B14F-4D97-AF65-F5344CB8AC3E}">
        <p14:creationId xmlns:p14="http://schemas.microsoft.com/office/powerpoint/2010/main" val="3429387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Full Attendance</a:t>
            </a:r>
            <a:endParaRPr lang="en-GB" dirty="0"/>
          </a:p>
        </p:txBody>
      </p:sp>
      <p:sp>
        <p:nvSpPr>
          <p:cNvPr id="3" name="Content Placeholder 2"/>
          <p:cNvSpPr>
            <a:spLocks noGrp="1"/>
          </p:cNvSpPr>
          <p:nvPr>
            <p:ph sz="quarter" idx="13"/>
          </p:nvPr>
        </p:nvSpPr>
        <p:spPr/>
        <p:txBody>
          <a:bodyPr/>
          <a:lstStyle/>
          <a:p>
            <a:r>
              <a:rPr lang="en-GB" dirty="0" smtClean="0">
                <a:solidFill>
                  <a:schemeClr val="tx1"/>
                </a:solidFill>
              </a:rPr>
              <a:t>Primary Two and Three</a:t>
            </a:r>
          </a:p>
          <a:p>
            <a:pPr marL="0" indent="0">
              <a:buNone/>
            </a:pPr>
            <a:endParaRPr lang="en-GB" dirty="0">
              <a:solidFill>
                <a:schemeClr val="tx1"/>
              </a:solidFill>
            </a:endParaRPr>
          </a:p>
          <a:p>
            <a:r>
              <a:rPr lang="en-GB" dirty="0" smtClean="0">
                <a:solidFill>
                  <a:schemeClr val="tx1"/>
                </a:solidFill>
              </a:rPr>
              <a:t>For full attendance pupils will receive a treat</a:t>
            </a:r>
          </a:p>
          <a:p>
            <a:r>
              <a:rPr lang="en-GB" dirty="0" smtClean="0">
                <a:solidFill>
                  <a:schemeClr val="tx1"/>
                </a:solidFill>
              </a:rPr>
              <a:t>It is equally as important to be on time as this can affect your attendance</a:t>
            </a:r>
            <a:endParaRPr lang="en-GB" dirty="0">
              <a:solidFill>
                <a:schemeClr val="tx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564904"/>
            <a:ext cx="4420305" cy="4095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771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348880"/>
            <a:ext cx="4320480" cy="4065315"/>
          </a:xfrm>
        </p:spPr>
        <p:txBody>
          <a:bodyPr>
            <a:normAutofit fontScale="85000" lnSpcReduction="10000"/>
          </a:bodyPr>
          <a:lstStyle/>
          <a:p>
            <a:r>
              <a:rPr lang="en-GB" dirty="0" smtClean="0">
                <a:solidFill>
                  <a:schemeClr val="tx1"/>
                </a:solidFill>
              </a:rPr>
              <a:t>Each night pupils are expected to read and complete their spelling tasks – to both read and spell the words in their wordlist. </a:t>
            </a:r>
          </a:p>
          <a:p>
            <a:r>
              <a:rPr lang="en-GB" dirty="0" smtClean="0">
                <a:solidFill>
                  <a:schemeClr val="tx1"/>
                </a:solidFill>
              </a:rPr>
              <a:t>Additional work/worksheets may also be sent home to complete – these are not to be returned to school – a photograph can be sent via </a:t>
            </a:r>
            <a:r>
              <a:rPr lang="en-GB" dirty="0" err="1" smtClean="0">
                <a:solidFill>
                  <a:schemeClr val="tx1"/>
                </a:solidFill>
              </a:rPr>
              <a:t>SeaSaw</a:t>
            </a:r>
            <a:r>
              <a:rPr lang="en-GB" dirty="0" smtClean="0">
                <a:solidFill>
                  <a:schemeClr val="tx1"/>
                </a:solidFill>
              </a:rPr>
              <a:t>.</a:t>
            </a:r>
          </a:p>
          <a:p>
            <a:r>
              <a:rPr lang="en-GB" dirty="0" smtClean="0">
                <a:solidFill>
                  <a:schemeClr val="tx1"/>
                </a:solidFill>
              </a:rPr>
              <a:t>Homework will also consist of:</a:t>
            </a:r>
            <a:endParaRPr lang="en-GB" dirty="0">
              <a:solidFill>
                <a:schemeClr val="tx1"/>
              </a:solidFill>
            </a:endParaRPr>
          </a:p>
          <a:p>
            <a:r>
              <a:rPr lang="en-GB" dirty="0" smtClean="0">
                <a:solidFill>
                  <a:schemeClr val="tx1"/>
                </a:solidFill>
              </a:rPr>
              <a:t>Mental Maths Activities</a:t>
            </a:r>
          </a:p>
          <a:p>
            <a:r>
              <a:rPr lang="en-GB" dirty="0" smtClean="0">
                <a:solidFill>
                  <a:schemeClr val="tx1"/>
                </a:solidFill>
              </a:rPr>
              <a:t>Bug Club</a:t>
            </a:r>
          </a:p>
          <a:p>
            <a:r>
              <a:rPr lang="en-GB" dirty="0" err="1" smtClean="0">
                <a:solidFill>
                  <a:schemeClr val="tx1"/>
                </a:solidFill>
              </a:rPr>
              <a:t>Mathlethics</a:t>
            </a:r>
            <a:r>
              <a:rPr lang="en-GB" dirty="0" smtClean="0">
                <a:solidFill>
                  <a:schemeClr val="tx1"/>
                </a:solidFill>
              </a:rPr>
              <a:t> </a:t>
            </a:r>
            <a:endParaRPr lang="en-GB" dirty="0">
              <a:solidFill>
                <a:schemeClr val="tx1"/>
              </a:solidFill>
            </a:endParaRPr>
          </a:p>
        </p:txBody>
      </p:sp>
      <p:sp>
        <p:nvSpPr>
          <p:cNvPr id="3" name="Title 2"/>
          <p:cNvSpPr>
            <a:spLocks noGrp="1"/>
          </p:cNvSpPr>
          <p:nvPr>
            <p:ph type="title"/>
          </p:nvPr>
        </p:nvSpPr>
        <p:spPr/>
        <p:txBody>
          <a:bodyPr/>
          <a:lstStyle/>
          <a:p>
            <a:r>
              <a:rPr lang="en-GB" dirty="0" smtClean="0"/>
              <a:t>Homework</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636912"/>
            <a:ext cx="3746914" cy="25940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1028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Bug Club</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846" y="1875854"/>
            <a:ext cx="2857500" cy="2962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346" y="3356992"/>
            <a:ext cx="5851029" cy="3068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203848" y="1844824"/>
            <a:ext cx="5616624" cy="1200329"/>
          </a:xfrm>
          <a:prstGeom prst="rect">
            <a:avLst/>
          </a:prstGeom>
          <a:noFill/>
        </p:spPr>
        <p:txBody>
          <a:bodyPr wrap="square" rtlCol="0">
            <a:spAutoFit/>
          </a:bodyPr>
          <a:lstStyle/>
          <a:p>
            <a:r>
              <a:rPr lang="en-US" dirty="0" smtClean="0"/>
              <a:t>If anyone has problems getting logged on to Bug Club please let me know. It is important to sit with your child and listen to them read aloud. It is also very important to complete the comprehension bugs.</a:t>
            </a:r>
            <a:endParaRPr lang="en-US" dirty="0"/>
          </a:p>
        </p:txBody>
      </p:sp>
    </p:spTree>
    <p:extLst>
      <p:ext uri="{BB962C8B-B14F-4D97-AF65-F5344CB8AC3E}">
        <p14:creationId xmlns:p14="http://schemas.microsoft.com/office/powerpoint/2010/main" val="943885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Handwriting</a:t>
            </a:r>
            <a:endParaRPr lang="en-GB" dirty="0"/>
          </a:p>
        </p:txBody>
      </p:sp>
      <p:sp>
        <p:nvSpPr>
          <p:cNvPr id="3" name="Content Placeholder 2"/>
          <p:cNvSpPr>
            <a:spLocks noGrp="1"/>
          </p:cNvSpPr>
          <p:nvPr>
            <p:ph sz="quarter" idx="13"/>
          </p:nvPr>
        </p:nvSpPr>
        <p:spPr>
          <a:xfrm>
            <a:off x="418060" y="2636912"/>
            <a:ext cx="3822192" cy="3447288"/>
          </a:xfrm>
        </p:spPr>
        <p:txBody>
          <a:bodyPr>
            <a:normAutofit lnSpcReduction="10000"/>
          </a:bodyPr>
          <a:lstStyle/>
          <a:p>
            <a:r>
              <a:rPr lang="en-GB" dirty="0" smtClean="0"/>
              <a:t>Big Focus on Handwriting and presentation of work this year</a:t>
            </a:r>
          </a:p>
          <a:p>
            <a:r>
              <a:rPr lang="en-GB" dirty="0" smtClean="0"/>
              <a:t>Weekly handwriting practice based on Nelson</a:t>
            </a:r>
          </a:p>
          <a:p>
            <a:r>
              <a:rPr lang="en-GB" dirty="0" smtClean="0"/>
              <a:t>Encourage pupils to use in class</a:t>
            </a:r>
          </a:p>
          <a:p>
            <a:r>
              <a:rPr lang="en-GB" dirty="0" smtClean="0"/>
              <a:t>Encourage to use at home for homework</a:t>
            </a:r>
          </a:p>
        </p:txBody>
      </p:sp>
      <p:sp>
        <p:nvSpPr>
          <p:cNvPr id="4" name="Content Placeholder 3"/>
          <p:cNvSpPr>
            <a:spLocks noGrp="1"/>
          </p:cNvSpPr>
          <p:nvPr>
            <p:ph sz="quarter" idx="14"/>
          </p:nvPr>
        </p:nvSpPr>
        <p:spPr/>
        <p:txBody>
          <a:bodyPr/>
          <a:lstStyle/>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252" y="3573016"/>
            <a:ext cx="4839959" cy="30407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20510"/>
            <a:ext cx="2208036" cy="29737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22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smtClean="0"/>
              <a:t>Allergens/Special Diet</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4180234" cy="3024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975814"/>
            <a:ext cx="4141463" cy="30624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619672" y="1340768"/>
            <a:ext cx="5904656" cy="369332"/>
          </a:xfrm>
          <a:prstGeom prst="rect">
            <a:avLst/>
          </a:prstGeom>
          <a:noFill/>
        </p:spPr>
        <p:txBody>
          <a:bodyPr wrap="square" rtlCol="0">
            <a:spAutoFit/>
          </a:bodyPr>
          <a:lstStyle/>
          <a:p>
            <a:pPr algn="ctr"/>
            <a:r>
              <a:rPr lang="en-US" dirty="0" smtClean="0"/>
              <a:t>We are now a NUT FREE school.</a:t>
            </a:r>
            <a:endParaRPr lang="en-US" dirty="0"/>
          </a:p>
        </p:txBody>
      </p:sp>
      <p:sp>
        <p:nvSpPr>
          <p:cNvPr id="6" name="TextBox 5"/>
          <p:cNvSpPr txBox="1"/>
          <p:nvPr/>
        </p:nvSpPr>
        <p:spPr>
          <a:xfrm>
            <a:off x="2987824" y="2060848"/>
            <a:ext cx="5328592" cy="646331"/>
          </a:xfrm>
          <a:prstGeom prst="rect">
            <a:avLst/>
          </a:prstGeom>
          <a:noFill/>
        </p:spPr>
        <p:txBody>
          <a:bodyPr wrap="square" rtlCol="0">
            <a:spAutoFit/>
          </a:bodyPr>
          <a:lstStyle/>
          <a:p>
            <a:pPr algn="ctr"/>
            <a:r>
              <a:rPr lang="en-US" dirty="0" smtClean="0"/>
              <a:t>If your child is allergic to anything or requires a special diet please let me know.</a:t>
            </a:r>
            <a:endParaRPr lang="en-US" dirty="0"/>
          </a:p>
        </p:txBody>
      </p:sp>
    </p:spTree>
    <p:extLst>
      <p:ext uri="{BB962C8B-B14F-4D97-AF65-F5344CB8AC3E}">
        <p14:creationId xmlns:p14="http://schemas.microsoft.com/office/powerpoint/2010/main" val="696874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 Authority  - FSM</a:t>
            </a:r>
            <a:endParaRPr lang="en-GB" dirty="0"/>
          </a:p>
        </p:txBody>
      </p:sp>
      <p:sp>
        <p:nvSpPr>
          <p:cNvPr id="3" name="Content Placeholder 2"/>
          <p:cNvSpPr>
            <a:spLocks noGrp="1"/>
          </p:cNvSpPr>
          <p:nvPr>
            <p:ph sz="quarter" idx="13"/>
          </p:nvPr>
        </p:nvSpPr>
        <p:spPr/>
        <p:txBody>
          <a:bodyPr>
            <a:normAutofit fontScale="85000" lnSpcReduction="10000"/>
          </a:bodyPr>
          <a:lstStyle/>
          <a:p>
            <a:r>
              <a:rPr lang="en-GB" dirty="0"/>
              <a:t>If you feel that you would be entitled to free schools meals please contact the school for the appropriate forms. Even if it would not be your intention at this stage for your child to avail of the free school meals and uniform to which they are entitled, it is still important that you register your entitlement as soon as possible.</a:t>
            </a:r>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5025" y="2989094"/>
            <a:ext cx="3822700" cy="28276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212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Medicine/Inhalers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24882"/>
            <a:ext cx="4392488" cy="27627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163490"/>
            <a:ext cx="3649018" cy="2426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788024" y="2348880"/>
            <a:ext cx="3744416" cy="923330"/>
          </a:xfrm>
          <a:prstGeom prst="rect">
            <a:avLst/>
          </a:prstGeom>
          <a:noFill/>
        </p:spPr>
        <p:txBody>
          <a:bodyPr wrap="square" rtlCol="0">
            <a:spAutoFit/>
          </a:bodyPr>
          <a:lstStyle/>
          <a:p>
            <a:pPr algn="ctr"/>
            <a:r>
              <a:rPr lang="en-US" dirty="0" smtClean="0"/>
              <a:t>Please ensure there is an in date inhaler in school if your child requires one. </a:t>
            </a:r>
          </a:p>
        </p:txBody>
      </p:sp>
    </p:spTree>
    <p:extLst>
      <p:ext uri="{BB962C8B-B14F-4D97-AF65-F5344CB8AC3E}">
        <p14:creationId xmlns:p14="http://schemas.microsoft.com/office/powerpoint/2010/main" val="3906896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P.2/3 Timetable</a:t>
            </a:r>
            <a:endParaRPr lang="en-GB" dirty="0"/>
          </a:p>
        </p:txBody>
      </p:sp>
      <p:sp>
        <p:nvSpPr>
          <p:cNvPr id="3" name="Content Placeholder 2"/>
          <p:cNvSpPr>
            <a:spLocks noGrp="1"/>
          </p:cNvSpPr>
          <p:nvPr>
            <p:ph sz="quarter" idx="13"/>
          </p:nvPr>
        </p:nvSpPr>
        <p:spPr/>
        <p:txBody>
          <a:bodyPr>
            <a:normAutofit/>
          </a:bodyPr>
          <a:lstStyle/>
          <a:p>
            <a:endParaRPr lang="en-GB" dirty="0" smtClean="0">
              <a:solidFill>
                <a:schemeClr val="tx1"/>
              </a:solidFill>
            </a:endParaRPr>
          </a:p>
        </p:txBody>
      </p:sp>
      <p:sp>
        <p:nvSpPr>
          <p:cNvPr id="4" name="Content Placeholder 3"/>
          <p:cNvSpPr>
            <a:spLocks noGrp="1"/>
          </p:cNvSpPr>
          <p:nvPr>
            <p:ph sz="quarter" idx="14"/>
          </p:nvPr>
        </p:nvSpPr>
        <p:spPr/>
        <p:txBody>
          <a:bodyPr>
            <a:normAutofit/>
          </a:bodyPr>
          <a:lstStyle/>
          <a:p>
            <a:pPr marL="0" indent="0">
              <a:buNone/>
            </a:pPr>
            <a:endParaRPr lang="en-GB" dirty="0">
              <a:solidFill>
                <a:schemeClr val="tx1"/>
              </a:solidFill>
            </a:endParaRPr>
          </a:p>
          <a:p>
            <a:pPr marL="0" indent="0">
              <a:buNone/>
            </a:pPr>
            <a:endParaRPr lang="en-GB" dirty="0" smtClean="0">
              <a:solidFill>
                <a:schemeClr val="tx1"/>
              </a:solidFill>
            </a:endParaRPr>
          </a:p>
          <a:p>
            <a:endParaRPr lang="en-GB" dirty="0" smtClean="0">
              <a:solidFill>
                <a:schemeClr val="tx1"/>
              </a:solidFill>
            </a:endParaRPr>
          </a:p>
          <a:p>
            <a:endParaRPr lang="en-GB" dirty="0"/>
          </a:p>
          <a:p>
            <a:endParaRPr lang="en-GB" dirty="0"/>
          </a:p>
        </p:txBody>
      </p:sp>
      <p:pic>
        <p:nvPicPr>
          <p:cNvPr id="5" name="Picture 4" descr="Macintosh HD:Users:donamcmahon:Desktop:Screen Shot 2020-09-10 at 10.44.07 pm.png"/>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632848" cy="4464496"/>
          </a:xfrm>
          <a:prstGeom prst="rect">
            <a:avLst/>
          </a:prstGeom>
          <a:noFill/>
          <a:ln>
            <a:noFill/>
          </a:ln>
        </p:spPr>
      </p:pic>
    </p:spTree>
    <p:extLst>
      <p:ext uri="{BB962C8B-B14F-4D97-AF65-F5344CB8AC3E}">
        <p14:creationId xmlns:p14="http://schemas.microsoft.com/office/powerpoint/2010/main" val="1388229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Awaiting Info for First Confessions</a:t>
            </a:r>
            <a:endParaRPr lang="en-GB" dirty="0"/>
          </a:p>
        </p:txBody>
      </p:sp>
      <p:pic>
        <p:nvPicPr>
          <p:cNvPr id="6" name="Content Placeholder 5"/>
          <p:cNvPicPr>
            <a:picLocks noGrp="1" noChangeAspect="1"/>
          </p:cNvPicPr>
          <p:nvPr>
            <p:ph sz="quarter" idx="14"/>
          </p:nvPr>
        </p:nvPicPr>
        <p:blipFill>
          <a:blip r:embed="rId2"/>
          <a:stretch>
            <a:fillRect/>
          </a:stretch>
        </p:blipFill>
        <p:spPr>
          <a:xfrm>
            <a:off x="4427984" y="2818652"/>
            <a:ext cx="4569746" cy="2838053"/>
          </a:xfrm>
          <a:prstGeom prst="rect">
            <a:avLst/>
          </a:prstGeom>
        </p:spPr>
      </p:pic>
      <p:pic>
        <p:nvPicPr>
          <p:cNvPr id="4" name="Content Placeholder 3" descr="Screen Shot 2020-09-09 at 10.04.38 pm.png"/>
          <p:cNvPicPr>
            <a:picLocks noGrp="1" noChangeAspect="1"/>
          </p:cNvPicPr>
          <p:nvPr>
            <p:ph sz="quarter" idx="13"/>
          </p:nvPr>
        </p:nvPicPr>
        <p:blipFill>
          <a:blip r:embed="rId3">
            <a:extLst>
              <a:ext uri="{28A0092B-C50C-407E-A947-70E740481C1C}">
                <a14:useLocalDpi xmlns:a14="http://schemas.microsoft.com/office/drawing/2010/main" val="0"/>
              </a:ext>
            </a:extLst>
          </a:blip>
          <a:srcRect t="12611" b="12611"/>
          <a:stretch>
            <a:fillRect/>
          </a:stretch>
        </p:blipFill>
        <p:spPr/>
      </p:pic>
    </p:spTree>
    <p:extLst>
      <p:ext uri="{BB962C8B-B14F-4D97-AF65-F5344CB8AC3E}">
        <p14:creationId xmlns:p14="http://schemas.microsoft.com/office/powerpoint/2010/main" val="3344857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Holidays</a:t>
            </a:r>
            <a:endParaRPr lang="en-GB" dirty="0"/>
          </a:p>
        </p:txBody>
      </p:sp>
      <p:sp>
        <p:nvSpPr>
          <p:cNvPr id="3" name="Content Placeholder 2"/>
          <p:cNvSpPr>
            <a:spLocks noGrp="1"/>
          </p:cNvSpPr>
          <p:nvPr>
            <p:ph sz="quarter" idx="13"/>
          </p:nvPr>
        </p:nvSpPr>
        <p:spPr/>
        <p:txBody>
          <a:bodyPr/>
          <a:lstStyle/>
          <a:p>
            <a:pPr marL="0" indent="0">
              <a:buNone/>
            </a:pPr>
            <a:endParaRPr lang="en-GB" dirty="0" smtClean="0"/>
          </a:p>
        </p:txBody>
      </p:sp>
      <p:sp>
        <p:nvSpPr>
          <p:cNvPr id="4" name="Content Placeholder 3"/>
          <p:cNvSpPr>
            <a:spLocks noGrp="1"/>
          </p:cNvSpPr>
          <p:nvPr>
            <p:ph sz="quarter" idx="14"/>
          </p:nvPr>
        </p:nvSpPr>
        <p:spPr/>
        <p:txBody>
          <a:bodyPr/>
          <a:lstStyle/>
          <a:p>
            <a:endParaRPr lang="en-US"/>
          </a:p>
        </p:txBody>
      </p:sp>
      <p:pic>
        <p:nvPicPr>
          <p:cNvPr id="6" name="Picture 5" descr="Macintosh HD:Users:donamcmahon:Desktop:Screen Shot 2020-09-09 at 10.20.37 pm.png"/>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7920880" cy="4680520"/>
          </a:xfrm>
          <a:prstGeom prst="rect">
            <a:avLst/>
          </a:prstGeom>
          <a:noFill/>
          <a:ln>
            <a:noFill/>
          </a:ln>
        </p:spPr>
      </p:pic>
    </p:spTree>
    <p:extLst>
      <p:ext uri="{BB962C8B-B14F-4D97-AF65-F5344CB8AC3E}">
        <p14:creationId xmlns:p14="http://schemas.microsoft.com/office/powerpoint/2010/main" val="3286848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Holidays</a:t>
            </a:r>
            <a:endParaRPr lang="en-GB" dirty="0"/>
          </a:p>
        </p:txBody>
      </p:sp>
      <p:sp>
        <p:nvSpPr>
          <p:cNvPr id="3" name="Content Placeholder 2"/>
          <p:cNvSpPr>
            <a:spLocks noGrp="1"/>
          </p:cNvSpPr>
          <p:nvPr>
            <p:ph sz="quarter" idx="13"/>
          </p:nvPr>
        </p:nvSpPr>
        <p:spPr/>
        <p:txBody>
          <a:bodyPr/>
          <a:lstStyle/>
          <a:p>
            <a:pPr marL="0" indent="0">
              <a:buNone/>
            </a:pPr>
            <a:endParaRPr lang="en-GB" dirty="0" smtClean="0"/>
          </a:p>
          <a:p>
            <a:pPr marL="0" indent="0" algn="ctr">
              <a:buNone/>
            </a:pPr>
            <a:endParaRPr lang="en-GB" sz="800" dirty="0" smtClean="0"/>
          </a:p>
          <a:p>
            <a:pPr marL="0" indent="0" algn="ctr">
              <a:buNone/>
            </a:pPr>
            <a:r>
              <a:rPr lang="en-GB" dirty="0" smtClean="0"/>
              <a:t>Keep up to date with all of our holidays on our school website:</a:t>
            </a:r>
          </a:p>
          <a:p>
            <a:pPr marL="0" indent="0">
              <a:buNone/>
            </a:pPr>
            <a:r>
              <a:rPr lang="en-GB" dirty="0" smtClean="0">
                <a:hlinkClick r:id="rId2"/>
              </a:rPr>
              <a:t>www.stfrancispsdrumaroad.com</a:t>
            </a:r>
            <a:r>
              <a:rPr lang="en-GB" dirty="0" smtClean="0"/>
              <a:t> </a:t>
            </a:r>
          </a:p>
        </p:txBody>
      </p:sp>
      <p:pic>
        <p:nvPicPr>
          <p:cNvPr id="5" name="Content Placeholder 4" descr="Screen Shot 2020-09-09 at 10.10.33 pm.png"/>
          <p:cNvPicPr>
            <a:picLocks noGrp="1" noChangeAspect="1"/>
          </p:cNvPicPr>
          <p:nvPr>
            <p:ph sz="quarter" idx="14"/>
          </p:nvPr>
        </p:nvPicPr>
        <p:blipFill>
          <a:blip r:embed="rId3">
            <a:extLst>
              <a:ext uri="{28A0092B-C50C-407E-A947-70E740481C1C}">
                <a14:useLocalDpi xmlns:a14="http://schemas.microsoft.com/office/drawing/2010/main" val="0"/>
              </a:ext>
            </a:extLst>
          </a:blip>
          <a:srcRect l="279" r="279"/>
          <a:stretch>
            <a:fillRect/>
          </a:stretch>
        </p:blipFill>
        <p:spPr/>
      </p:pic>
    </p:spTree>
    <p:extLst>
      <p:ext uri="{BB962C8B-B14F-4D97-AF65-F5344CB8AC3E}">
        <p14:creationId xmlns:p14="http://schemas.microsoft.com/office/powerpoint/2010/main" val="1598644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548680"/>
            <a:ext cx="5256584" cy="769441"/>
          </a:xfrm>
          <a:prstGeom prst="rect">
            <a:avLst/>
          </a:prstGeom>
          <a:noFill/>
        </p:spPr>
        <p:txBody>
          <a:bodyPr wrap="square" rtlCol="0">
            <a:spAutoFit/>
          </a:bodyPr>
          <a:lstStyle/>
          <a:p>
            <a:r>
              <a:rPr lang="en-GB" sz="4400" dirty="0" smtClean="0"/>
              <a:t>School Website/App</a:t>
            </a:r>
            <a:endParaRPr lang="en-GB" sz="4400" dirty="0"/>
          </a:p>
        </p:txBody>
      </p:sp>
      <p:pic>
        <p:nvPicPr>
          <p:cNvPr id="3" name="Picture 2"/>
          <p:cNvPicPr>
            <a:picLocks noChangeAspect="1"/>
          </p:cNvPicPr>
          <p:nvPr/>
        </p:nvPicPr>
        <p:blipFill>
          <a:blip r:embed="rId2"/>
          <a:stretch>
            <a:fillRect/>
          </a:stretch>
        </p:blipFill>
        <p:spPr>
          <a:xfrm>
            <a:off x="467544" y="1628800"/>
            <a:ext cx="8399986" cy="4680520"/>
          </a:xfrm>
          <a:prstGeom prst="rect">
            <a:avLst/>
          </a:prstGeom>
        </p:spPr>
      </p:pic>
    </p:spTree>
    <p:extLst>
      <p:ext uri="{BB962C8B-B14F-4D97-AF65-F5344CB8AC3E}">
        <p14:creationId xmlns:p14="http://schemas.microsoft.com/office/powerpoint/2010/main" val="2886811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partnership</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167359"/>
            <a:ext cx="3960440" cy="4705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468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412776"/>
            <a:ext cx="7408333" cy="4713387"/>
          </a:xfrm>
        </p:spPr>
        <p:txBody>
          <a:bodyPr/>
          <a:lstStyle/>
          <a:p>
            <a:endParaRPr lang="en-GB" dirty="0"/>
          </a:p>
        </p:txBody>
      </p:sp>
      <p:sp>
        <p:nvSpPr>
          <p:cNvPr id="2" name="Title 1"/>
          <p:cNvSpPr>
            <a:spLocks noGrp="1"/>
          </p:cNvSpPr>
          <p:nvPr>
            <p:ph type="title"/>
          </p:nvPr>
        </p:nvSpPr>
        <p:spPr>
          <a:xfrm>
            <a:off x="323528" y="188640"/>
            <a:ext cx="8229600" cy="1143000"/>
          </a:xfrm>
        </p:spPr>
        <p:txBody>
          <a:bodyPr/>
          <a:lstStyle/>
          <a:p>
            <a:r>
              <a:rPr lang="en-GB" dirty="0" smtClean="0"/>
              <a:t>Literacy Long Term Plan</a:t>
            </a:r>
            <a:endParaRPr lang="en-GB" dirty="0"/>
          </a:p>
        </p:txBody>
      </p:sp>
      <p:pic>
        <p:nvPicPr>
          <p:cNvPr id="6" name="Picture 5" descr="Macintosh HD:Users:donamcmahon:Desktop:Screen Shot 2020-09-10 at 10.47.15 pm.png"/>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7560840" cy="4824536"/>
          </a:xfrm>
          <a:prstGeom prst="rect">
            <a:avLst/>
          </a:prstGeom>
          <a:noFill/>
          <a:ln>
            <a:noFill/>
          </a:ln>
        </p:spPr>
      </p:pic>
    </p:spTree>
    <p:extLst>
      <p:ext uri="{BB962C8B-B14F-4D97-AF65-F5344CB8AC3E}">
        <p14:creationId xmlns:p14="http://schemas.microsoft.com/office/powerpoint/2010/main" val="4116492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412776"/>
            <a:ext cx="7408333" cy="4713387"/>
          </a:xfrm>
        </p:spPr>
        <p:txBody>
          <a:bodyPr/>
          <a:lstStyle/>
          <a:p>
            <a:endParaRPr lang="en-GB" dirty="0"/>
          </a:p>
        </p:txBody>
      </p:sp>
      <p:sp>
        <p:nvSpPr>
          <p:cNvPr id="2" name="Title 1"/>
          <p:cNvSpPr>
            <a:spLocks noGrp="1"/>
          </p:cNvSpPr>
          <p:nvPr>
            <p:ph type="title"/>
          </p:nvPr>
        </p:nvSpPr>
        <p:spPr>
          <a:xfrm>
            <a:off x="323528" y="188640"/>
            <a:ext cx="8229600" cy="1143000"/>
          </a:xfrm>
        </p:spPr>
        <p:txBody>
          <a:bodyPr/>
          <a:lstStyle/>
          <a:p>
            <a:r>
              <a:rPr lang="en-GB" dirty="0" smtClean="0"/>
              <a:t>Literacy Long Term Plan</a:t>
            </a:r>
            <a:endParaRPr lang="en-GB" dirty="0"/>
          </a:p>
        </p:txBody>
      </p:sp>
      <p:pic>
        <p:nvPicPr>
          <p:cNvPr id="5" name="Picture 4" descr="Macintosh HD:Users:donamcmahon:Desktop:Screen Shot 2020-09-10 at 10.47.32 pm.png"/>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488832" cy="4752528"/>
          </a:xfrm>
          <a:prstGeom prst="rect">
            <a:avLst/>
          </a:prstGeom>
          <a:noFill/>
          <a:ln>
            <a:noFill/>
          </a:ln>
        </p:spPr>
      </p:pic>
    </p:spTree>
    <p:extLst>
      <p:ext uri="{BB962C8B-B14F-4D97-AF65-F5344CB8AC3E}">
        <p14:creationId xmlns:p14="http://schemas.microsoft.com/office/powerpoint/2010/main" val="1833084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00808"/>
            <a:ext cx="7408333" cy="4425355"/>
          </a:xfrm>
        </p:spPr>
        <p:txBody>
          <a:bodyPr/>
          <a:lstStyle/>
          <a:p>
            <a:endParaRPr lang="en-GB" dirty="0"/>
          </a:p>
        </p:txBody>
      </p:sp>
      <p:sp>
        <p:nvSpPr>
          <p:cNvPr id="2" name="Title 1"/>
          <p:cNvSpPr>
            <a:spLocks noGrp="1"/>
          </p:cNvSpPr>
          <p:nvPr>
            <p:ph type="title"/>
          </p:nvPr>
        </p:nvSpPr>
        <p:spPr/>
        <p:txBody>
          <a:bodyPr>
            <a:normAutofit/>
          </a:bodyPr>
          <a:lstStyle/>
          <a:p>
            <a:r>
              <a:rPr lang="en-GB" dirty="0" smtClean="0"/>
              <a:t>Numeracy Long Term </a:t>
            </a:r>
            <a:r>
              <a:rPr lang="en-GB" dirty="0"/>
              <a:t>P</a:t>
            </a:r>
            <a:r>
              <a:rPr lang="en-GB" dirty="0" smtClean="0"/>
              <a:t>lan</a:t>
            </a:r>
            <a:endParaRPr lang="en-GB" dirty="0"/>
          </a:p>
        </p:txBody>
      </p:sp>
      <p:pic>
        <p:nvPicPr>
          <p:cNvPr id="8" name="Picture 7" descr="Macintosh HD:Users:donamcmahon:Desktop:Screen Shot 2020-09-10 at 10.53.24 pm.png"/>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488832" cy="4464496"/>
          </a:xfrm>
          <a:prstGeom prst="rect">
            <a:avLst/>
          </a:prstGeom>
          <a:noFill/>
          <a:ln>
            <a:noFill/>
          </a:ln>
        </p:spPr>
      </p:pic>
    </p:spTree>
    <p:extLst>
      <p:ext uri="{BB962C8B-B14F-4D97-AF65-F5344CB8AC3E}">
        <p14:creationId xmlns:p14="http://schemas.microsoft.com/office/powerpoint/2010/main" val="4264358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00808"/>
            <a:ext cx="7408333" cy="4425355"/>
          </a:xfrm>
        </p:spPr>
        <p:txBody>
          <a:bodyPr/>
          <a:lstStyle/>
          <a:p>
            <a:endParaRPr lang="en-GB" dirty="0"/>
          </a:p>
        </p:txBody>
      </p:sp>
      <p:sp>
        <p:nvSpPr>
          <p:cNvPr id="2" name="Title 1"/>
          <p:cNvSpPr>
            <a:spLocks noGrp="1"/>
          </p:cNvSpPr>
          <p:nvPr>
            <p:ph type="title"/>
          </p:nvPr>
        </p:nvSpPr>
        <p:spPr/>
        <p:txBody>
          <a:bodyPr>
            <a:normAutofit/>
          </a:bodyPr>
          <a:lstStyle/>
          <a:p>
            <a:r>
              <a:rPr lang="en-GB" dirty="0" smtClean="0"/>
              <a:t>Numeracy Long Term Plan</a:t>
            </a:r>
            <a:endParaRPr lang="en-GB" dirty="0"/>
          </a:p>
        </p:txBody>
      </p:sp>
      <p:pic>
        <p:nvPicPr>
          <p:cNvPr id="4" name="Picture 3" descr="Macintosh HD:Users:donamcmahon:Desktop:Screen Shot 2020-09-10 at 10.53.49 pm.png"/>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488832" cy="4464496"/>
          </a:xfrm>
          <a:prstGeom prst="rect">
            <a:avLst/>
          </a:prstGeom>
          <a:noFill/>
          <a:ln>
            <a:noFill/>
          </a:ln>
        </p:spPr>
      </p:pic>
    </p:spTree>
    <p:extLst>
      <p:ext uri="{BB962C8B-B14F-4D97-AF65-F5344CB8AC3E}">
        <p14:creationId xmlns:p14="http://schemas.microsoft.com/office/powerpoint/2010/main" val="3686564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00808"/>
            <a:ext cx="7408333" cy="4425355"/>
          </a:xfrm>
        </p:spPr>
        <p:txBody>
          <a:bodyPr/>
          <a:lstStyle/>
          <a:p>
            <a:endParaRPr lang="en-GB" dirty="0"/>
          </a:p>
        </p:txBody>
      </p:sp>
      <p:sp>
        <p:nvSpPr>
          <p:cNvPr id="2" name="Title 1"/>
          <p:cNvSpPr>
            <a:spLocks noGrp="1"/>
          </p:cNvSpPr>
          <p:nvPr>
            <p:ph type="title"/>
          </p:nvPr>
        </p:nvSpPr>
        <p:spPr/>
        <p:txBody>
          <a:bodyPr>
            <a:normAutofit/>
          </a:bodyPr>
          <a:lstStyle/>
          <a:p>
            <a:r>
              <a:rPr lang="en-GB" dirty="0" smtClean="0"/>
              <a:t>Numeracy Long Term </a:t>
            </a:r>
            <a:r>
              <a:rPr lang="en-GB" dirty="0"/>
              <a:t>P</a:t>
            </a:r>
            <a:r>
              <a:rPr lang="en-GB" dirty="0" smtClean="0"/>
              <a:t>lan</a:t>
            </a:r>
            <a:endParaRPr lang="en-GB" dirty="0"/>
          </a:p>
        </p:txBody>
      </p:sp>
      <p:pic>
        <p:nvPicPr>
          <p:cNvPr id="4" name="Picture 3" descr="Macintosh HD:Users:donamcmahon:Desktop:Screen Shot 2020-09-10 at 10.54.09 pm.png"/>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488832" cy="4464496"/>
          </a:xfrm>
          <a:prstGeom prst="rect">
            <a:avLst/>
          </a:prstGeom>
          <a:noFill/>
          <a:ln>
            <a:noFill/>
          </a:ln>
        </p:spPr>
      </p:pic>
    </p:spTree>
    <p:extLst>
      <p:ext uri="{BB962C8B-B14F-4D97-AF65-F5344CB8AC3E}">
        <p14:creationId xmlns:p14="http://schemas.microsoft.com/office/powerpoint/2010/main" val="2289542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00808"/>
            <a:ext cx="7408333" cy="4425355"/>
          </a:xfrm>
        </p:spPr>
        <p:txBody>
          <a:bodyPr/>
          <a:lstStyle/>
          <a:p>
            <a:endParaRPr lang="en-GB" dirty="0"/>
          </a:p>
        </p:txBody>
      </p:sp>
      <p:sp>
        <p:nvSpPr>
          <p:cNvPr id="2" name="Title 1"/>
          <p:cNvSpPr>
            <a:spLocks noGrp="1"/>
          </p:cNvSpPr>
          <p:nvPr>
            <p:ph type="title"/>
          </p:nvPr>
        </p:nvSpPr>
        <p:spPr/>
        <p:txBody>
          <a:bodyPr>
            <a:normAutofit/>
          </a:bodyPr>
          <a:lstStyle/>
          <a:p>
            <a:r>
              <a:rPr lang="en-GB" dirty="0" smtClean="0"/>
              <a:t>Numeracy Long Term </a:t>
            </a:r>
            <a:r>
              <a:rPr lang="en-GB" dirty="0"/>
              <a:t>P</a:t>
            </a:r>
            <a:r>
              <a:rPr lang="en-GB" dirty="0" smtClean="0"/>
              <a:t>lan</a:t>
            </a:r>
            <a:endParaRPr lang="en-GB" dirty="0"/>
          </a:p>
        </p:txBody>
      </p:sp>
      <p:pic>
        <p:nvPicPr>
          <p:cNvPr id="4" name="Picture 3" descr="Macintosh HD:Users:donamcmahon:Desktop:Screen Shot 2020-09-10 at 10.54.29 pm.png"/>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488832" cy="4464496"/>
          </a:xfrm>
          <a:prstGeom prst="rect">
            <a:avLst/>
          </a:prstGeom>
          <a:noFill/>
          <a:ln>
            <a:noFill/>
          </a:ln>
        </p:spPr>
      </p:pic>
    </p:spTree>
    <p:extLst>
      <p:ext uri="{BB962C8B-B14F-4D97-AF65-F5344CB8AC3E}">
        <p14:creationId xmlns:p14="http://schemas.microsoft.com/office/powerpoint/2010/main" val="3239507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1700808"/>
            <a:ext cx="7408333" cy="4425355"/>
          </a:xfrm>
        </p:spPr>
        <p:txBody>
          <a:bodyPr/>
          <a:lstStyle/>
          <a:p>
            <a:endParaRPr lang="en-GB" dirty="0"/>
          </a:p>
        </p:txBody>
      </p:sp>
      <p:sp>
        <p:nvSpPr>
          <p:cNvPr id="2" name="Title 1"/>
          <p:cNvSpPr>
            <a:spLocks noGrp="1"/>
          </p:cNvSpPr>
          <p:nvPr>
            <p:ph type="title"/>
          </p:nvPr>
        </p:nvSpPr>
        <p:spPr/>
        <p:txBody>
          <a:bodyPr>
            <a:normAutofit/>
          </a:bodyPr>
          <a:lstStyle/>
          <a:p>
            <a:r>
              <a:rPr lang="en-GB" dirty="0" smtClean="0"/>
              <a:t>Numeracy Long Term </a:t>
            </a:r>
            <a:r>
              <a:rPr lang="en-GB" dirty="0"/>
              <a:t>P</a:t>
            </a:r>
            <a:r>
              <a:rPr lang="en-GB" dirty="0" smtClean="0"/>
              <a:t>lan</a:t>
            </a:r>
            <a:endParaRPr lang="en-GB" dirty="0"/>
          </a:p>
        </p:txBody>
      </p:sp>
      <p:pic>
        <p:nvPicPr>
          <p:cNvPr id="4" name="Picture 3" descr="Macintosh HD:Users:donamcmahon:Desktop:Screen Shot 2020-09-10 at 11.01.12 pm.png"/>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488832" cy="4464496"/>
          </a:xfrm>
          <a:prstGeom prst="rect">
            <a:avLst/>
          </a:prstGeom>
          <a:noFill/>
          <a:ln>
            <a:noFill/>
          </a:ln>
        </p:spPr>
      </p:pic>
    </p:spTree>
    <p:extLst>
      <p:ext uri="{BB962C8B-B14F-4D97-AF65-F5344CB8AC3E}">
        <p14:creationId xmlns:p14="http://schemas.microsoft.com/office/powerpoint/2010/main" val="1609698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494</TotalTime>
  <Words>612</Words>
  <Application>Microsoft Office PowerPoint</Application>
  <PresentationFormat>On-screen Show (4:3)</PresentationFormat>
  <Paragraphs>84</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Candara</vt:lpstr>
      <vt:lpstr>Symbol</vt:lpstr>
      <vt:lpstr>Waveform</vt:lpstr>
      <vt:lpstr>   Primary 2/3  Curriculum Meeting </vt:lpstr>
      <vt:lpstr>P.2/3 Timetable</vt:lpstr>
      <vt:lpstr>Literacy Long Term Plan</vt:lpstr>
      <vt:lpstr>Literacy Long Term Plan</vt:lpstr>
      <vt:lpstr>Numeracy Long Term Plan</vt:lpstr>
      <vt:lpstr>Numeracy Long Term Plan</vt:lpstr>
      <vt:lpstr>Numeracy Long Term Plan</vt:lpstr>
      <vt:lpstr>Numeracy Long Term Plan</vt:lpstr>
      <vt:lpstr>Numeracy Long Term Plan</vt:lpstr>
      <vt:lpstr>P.2 Work with Mrs Leitch</vt:lpstr>
      <vt:lpstr>P.2 Work with Mrs Leitch</vt:lpstr>
      <vt:lpstr>Growth Mindset</vt:lpstr>
      <vt:lpstr>Full Attendance</vt:lpstr>
      <vt:lpstr>Homework</vt:lpstr>
      <vt:lpstr>Bug Club</vt:lpstr>
      <vt:lpstr>Handwriting</vt:lpstr>
      <vt:lpstr>Allergens/Special Diet</vt:lpstr>
      <vt:lpstr>Education Authority  - FSM</vt:lpstr>
      <vt:lpstr>Medicine/Inhalers</vt:lpstr>
      <vt:lpstr>Awaiting Info for First Confessions</vt:lpstr>
      <vt:lpstr>Holidays</vt:lpstr>
      <vt:lpstr>Holidays</vt:lpstr>
      <vt:lpstr>PowerPoint Presentation</vt:lpstr>
      <vt:lpstr>A partnership</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6/7  Curriculum Meeting</dc:title>
  <dc:creator>John-Paul Magee</dc:creator>
  <cp:lastModifiedBy>D McMahon</cp:lastModifiedBy>
  <cp:revision>44</cp:revision>
  <dcterms:created xsi:type="dcterms:W3CDTF">2015-09-01T13:35:26Z</dcterms:created>
  <dcterms:modified xsi:type="dcterms:W3CDTF">2020-09-11T13:17:30Z</dcterms:modified>
</cp:coreProperties>
</file>